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Oswald"/>
      <p:regular r:id="rId8"/>
      <p:bold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880">
          <p15:clr>
            <a:srgbClr val="A4A3A4"/>
          </p15:clr>
        </p15:guide>
        <p15:guide id="2" orient="horz" pos="1620">
          <p15:clr>
            <a:srgbClr val="A4A3A4"/>
          </p15:clr>
        </p15:guide>
      </p15:sldGuideLst>
    </p:ext>
    <p:ext uri="GoogleSlidesCustomDataVersion2">
      <go:slidesCustomData xmlns:go="http://customooxmlschemas.google.com/" r:id="rId10" roundtripDataSignature="AMtx7mi2Lj7hZPa7K3kmQlS01eamEpAq0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/>
        <p:guide pos="162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customschemas.google.com/relationships/presentationmetadata" Target="metadata"/><Relationship Id="rId9" Type="http://schemas.openxmlformats.org/officeDocument/2006/relationships/font" Target="fonts/Oswa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Oswa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" name="Google Shape;5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ustom Layout">
  <p:cSld name="5_Custom Layout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/>
          <p:nvPr>
            <p:ph type="title"/>
          </p:nvPr>
        </p:nvSpPr>
        <p:spPr>
          <a:xfrm>
            <a:off x="505522" y="303777"/>
            <a:ext cx="8066049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73333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" name="Google Shape;11;p4"/>
          <p:cNvSpPr txBox="1"/>
          <p:nvPr>
            <p:ph idx="1" type="body"/>
          </p:nvPr>
        </p:nvSpPr>
        <p:spPr>
          <a:xfrm>
            <a:off x="504825" y="968375"/>
            <a:ext cx="8066088" cy="3675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" name="Google Shape;12;p4"/>
          <p:cNvSpPr txBox="1"/>
          <p:nvPr>
            <p:ph idx="2" type="body"/>
          </p:nvPr>
        </p:nvSpPr>
        <p:spPr>
          <a:xfrm>
            <a:off x="504825" y="4723492"/>
            <a:ext cx="8066088" cy="273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/>
            </a:lvl1pPr>
            <a:lvl2pPr indent="-2286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descr="A red and black logo&#10;&#10;Description automatically generated" id="13" name="Google Shape;13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8151" y="4442627"/>
            <a:ext cx="885084" cy="572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Custom Layout">
  <p:cSld name="6_Custom Layou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/>
        </p:nvSpPr>
        <p:spPr>
          <a:xfrm>
            <a:off x="3642098" y="2781620"/>
            <a:ext cx="185980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UMCMISSION.ORG</a:t>
            </a:r>
            <a:endParaRPr/>
          </a:p>
        </p:txBody>
      </p:sp>
      <p:sp>
        <p:nvSpPr>
          <p:cNvPr id="51" name="Google Shape;51;p13"/>
          <p:cNvSpPr/>
          <p:nvPr/>
        </p:nvSpPr>
        <p:spPr>
          <a:xfrm>
            <a:off x="3650190" y="1962150"/>
            <a:ext cx="1887391" cy="609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5"/>
          <p:cNvSpPr txBox="1"/>
          <p:nvPr>
            <p:ph type="ctrTitle"/>
          </p:nvPr>
        </p:nvSpPr>
        <p:spPr>
          <a:xfrm>
            <a:off x="3230415" y="386575"/>
            <a:ext cx="5613313" cy="231155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6" name="Google Shape;16;p5"/>
          <p:cNvSpPr/>
          <p:nvPr>
            <p:ph idx="2" type="pic"/>
          </p:nvPr>
        </p:nvSpPr>
        <p:spPr>
          <a:xfrm>
            <a:off x="153988" y="0"/>
            <a:ext cx="2595562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17" name="Google Shape;17;p5"/>
          <p:cNvSpPr/>
          <p:nvPr>
            <p:ph idx="3" type="pic"/>
          </p:nvPr>
        </p:nvSpPr>
        <p:spPr>
          <a:xfrm>
            <a:off x="153988" y="2571750"/>
            <a:ext cx="2595562" cy="2571750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5"/>
          <p:cNvSpPr txBox="1"/>
          <p:nvPr>
            <p:ph idx="1" type="body"/>
          </p:nvPr>
        </p:nvSpPr>
        <p:spPr>
          <a:xfrm>
            <a:off x="3114358" y="2961750"/>
            <a:ext cx="5729370" cy="8445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2000">
                <a:solidFill>
                  <a:srgbClr val="FF0000"/>
                </a:solidFill>
              </a:defRPr>
            </a:lvl1pPr>
            <a:lvl2pPr indent="-2286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0000"/>
                </a:solidFill>
              </a:defRPr>
            </a:lvl2pPr>
            <a:lvl3pPr indent="-2286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0000"/>
                </a:solidFill>
              </a:defRPr>
            </a:lvl3pPr>
            <a:lvl4pPr indent="-2286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0000"/>
                </a:solidFill>
              </a:defRPr>
            </a:lvl4pPr>
            <a:lvl5pPr indent="-2286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0000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5"/>
          <p:cNvSpPr/>
          <p:nvPr/>
        </p:nvSpPr>
        <p:spPr>
          <a:xfrm>
            <a:off x="3314700" y="4168168"/>
            <a:ext cx="1887391" cy="609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2892">
          <p15:clr>
            <a:srgbClr val="FBAE40"/>
          </p15:clr>
        </p15:guide>
        <p15:guide id="2" pos="208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1_Title slide 2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type="ctrTitle"/>
          </p:nvPr>
        </p:nvSpPr>
        <p:spPr>
          <a:xfrm>
            <a:off x="650585" y="386575"/>
            <a:ext cx="7842831" cy="231155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6111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2" name="Google Shape;22;p6"/>
          <p:cNvSpPr txBox="1"/>
          <p:nvPr>
            <p:ph idx="1" type="body"/>
          </p:nvPr>
        </p:nvSpPr>
        <p:spPr>
          <a:xfrm>
            <a:off x="650585" y="2819647"/>
            <a:ext cx="7842831" cy="8445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>
                <a:solidFill>
                  <a:srgbClr val="FF0000"/>
                </a:solidFill>
              </a:defRPr>
            </a:lvl1pPr>
            <a:lvl2pPr indent="-2286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0000"/>
                </a:solidFill>
              </a:defRPr>
            </a:lvl2pPr>
            <a:lvl3pPr indent="-2286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0000"/>
                </a:solidFill>
              </a:defRPr>
            </a:lvl3pPr>
            <a:lvl4pPr indent="-2286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0000"/>
                </a:solidFill>
              </a:defRPr>
            </a:lvl4pPr>
            <a:lvl5pPr indent="-2286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0000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descr="A red and black logo&#10;&#10;Description automatically generated" id="23" name="Google Shape;2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8151" y="4442627"/>
            <a:ext cx="885084" cy="572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892">
          <p15:clr>
            <a:srgbClr val="FBAE40"/>
          </p15:clr>
        </p15:guide>
        <p15:guide id="2" pos="20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ustom Layout">
  <p:cSld name="4_Custom Layou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/>
          <p:nvPr>
            <p:ph type="title"/>
          </p:nvPr>
        </p:nvSpPr>
        <p:spPr>
          <a:xfrm>
            <a:off x="514401" y="479395"/>
            <a:ext cx="2654928" cy="418382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73333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7"/>
          <p:cNvSpPr txBox="1"/>
          <p:nvPr>
            <p:ph idx="1" type="body"/>
          </p:nvPr>
        </p:nvSpPr>
        <p:spPr>
          <a:xfrm>
            <a:off x="3595457" y="479425"/>
            <a:ext cx="5034142" cy="4183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2" type="body"/>
          </p:nvPr>
        </p:nvSpPr>
        <p:spPr>
          <a:xfrm>
            <a:off x="3595457" y="4723492"/>
            <a:ext cx="5034142" cy="273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/>
            </a:lvl1pPr>
            <a:lvl2pPr indent="-2286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descr="A red and black logo&#10;&#10;Description automatically generated" id="28" name="Google Shape;28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8151" y="4442627"/>
            <a:ext cx="885084" cy="572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/>
          <p:nvPr>
            <p:ph type="title"/>
          </p:nvPr>
        </p:nvSpPr>
        <p:spPr>
          <a:xfrm>
            <a:off x="3728621" y="303777"/>
            <a:ext cx="484295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73333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8"/>
          <p:cNvSpPr/>
          <p:nvPr>
            <p:ph idx="2" type="pic"/>
          </p:nvPr>
        </p:nvSpPr>
        <p:spPr>
          <a:xfrm>
            <a:off x="160338" y="0"/>
            <a:ext cx="32131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2" name="Google Shape;32;p8"/>
          <p:cNvSpPr txBox="1"/>
          <p:nvPr>
            <p:ph idx="1" type="body"/>
          </p:nvPr>
        </p:nvSpPr>
        <p:spPr>
          <a:xfrm>
            <a:off x="3729696" y="1385425"/>
            <a:ext cx="4841875" cy="332861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descr="A red and black logo&#10;&#10;Description automatically generated" id="33" name="Google Shape;33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8151" y="4442627"/>
            <a:ext cx="885084" cy="572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9"/>
          <p:cNvSpPr txBox="1"/>
          <p:nvPr>
            <p:ph type="title"/>
          </p:nvPr>
        </p:nvSpPr>
        <p:spPr>
          <a:xfrm>
            <a:off x="505522" y="303777"/>
            <a:ext cx="8025919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73333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" name="Google Shape;36;p9"/>
          <p:cNvSpPr/>
          <p:nvPr>
            <p:ph idx="2" type="pic"/>
          </p:nvPr>
        </p:nvSpPr>
        <p:spPr>
          <a:xfrm>
            <a:off x="504825" y="985838"/>
            <a:ext cx="3959543" cy="3676650"/>
          </a:xfrm>
          <a:prstGeom prst="rect">
            <a:avLst/>
          </a:prstGeom>
          <a:noFill/>
          <a:ln>
            <a:noFill/>
          </a:ln>
        </p:spPr>
      </p:sp>
      <p:sp>
        <p:nvSpPr>
          <p:cNvPr id="37" name="Google Shape;37;p9"/>
          <p:cNvSpPr/>
          <p:nvPr>
            <p:ph idx="3" type="pic"/>
          </p:nvPr>
        </p:nvSpPr>
        <p:spPr>
          <a:xfrm>
            <a:off x="4572000" y="985838"/>
            <a:ext cx="4067175" cy="3676650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504825" y="4723492"/>
            <a:ext cx="3959543" cy="273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/>
            </a:lvl1pPr>
            <a:lvl2pPr indent="-2286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4" type="body"/>
          </p:nvPr>
        </p:nvSpPr>
        <p:spPr>
          <a:xfrm>
            <a:off x="4572000" y="4724064"/>
            <a:ext cx="4067175" cy="273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/>
            </a:lvl1pPr>
            <a:lvl2pPr indent="-2286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descr="A red and black logo&#10;&#10;Description automatically generated" id="40" name="Google Shape;40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8151" y="4442627"/>
            <a:ext cx="885084" cy="572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/>
          <p:nvPr>
            <p:ph idx="2" type="pic"/>
          </p:nvPr>
        </p:nvSpPr>
        <p:spPr>
          <a:xfrm>
            <a:off x="159798" y="0"/>
            <a:ext cx="8984202" cy="5143500"/>
          </a:xfrm>
          <a:prstGeom prst="rect">
            <a:avLst/>
          </a:prstGeom>
          <a:noFill/>
          <a:ln>
            <a:noFill/>
          </a:ln>
        </p:spPr>
      </p:sp>
      <p:pic>
        <p:nvPicPr>
          <p:cNvPr descr="A red and black logo&#10;&#10;Description automatically generated" id="43" name="Google Shape;43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8151" y="4442627"/>
            <a:ext cx="885084" cy="572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ustom Layout">
  <p:cSld name="7_Custom Layou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/>
          <p:nvPr>
            <p:ph idx="2" type="media"/>
          </p:nvPr>
        </p:nvSpPr>
        <p:spPr>
          <a:xfrm>
            <a:off x="168275" y="0"/>
            <a:ext cx="8975725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red and black logo&#10;&#10;Description automatically generated" id="46" name="Google Shape;46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8151" y="4442627"/>
            <a:ext cx="885084" cy="572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red and black logo&#10;&#10;Description automatically generated" id="48" name="Google Shape;48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8151" y="4442627"/>
            <a:ext cx="885084" cy="572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/>
          <p:nvPr>
            <p:ph type="title"/>
          </p:nvPr>
        </p:nvSpPr>
        <p:spPr>
          <a:xfrm>
            <a:off x="505522" y="303777"/>
            <a:ext cx="8066049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1142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3"/>
          <p:cNvSpPr txBox="1"/>
          <p:nvPr>
            <p:ph idx="1" type="body"/>
          </p:nvPr>
        </p:nvSpPr>
        <p:spPr>
          <a:xfrm>
            <a:off x="505521" y="1657815"/>
            <a:ext cx="8066050" cy="29110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"/>
          <p:cNvSpPr/>
          <p:nvPr/>
        </p:nvSpPr>
        <p:spPr>
          <a:xfrm>
            <a:off x="0" y="0"/>
            <a:ext cx="165600" cy="5154124"/>
          </a:xfrm>
          <a:prstGeom prst="rect">
            <a:avLst/>
          </a:prstGeom>
          <a:solidFill>
            <a:srgbClr val="EE343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Relationship Id="rId4" Type="http://schemas.openxmlformats.org/officeDocument/2006/relationships/image" Target="../media/image3.png"/><Relationship Id="rId5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"/>
          <p:cNvPicPr preferRelativeResize="0"/>
          <p:nvPr/>
        </p:nvPicPr>
        <p:blipFill rotWithShape="1">
          <a:blip r:embed="rId3">
            <a:alphaModFix/>
          </a:blip>
          <a:srcRect b="3923" l="11201" r="26849" t="10614"/>
          <a:stretch/>
        </p:blipFill>
        <p:spPr>
          <a:xfrm>
            <a:off x="3578775" y="0"/>
            <a:ext cx="5565225" cy="511839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"/>
          <p:cNvSpPr txBox="1"/>
          <p:nvPr/>
        </p:nvSpPr>
        <p:spPr>
          <a:xfrm>
            <a:off x="470392" y="195810"/>
            <a:ext cx="7813500" cy="903600"/>
          </a:xfrm>
          <a:prstGeom prst="rect">
            <a:avLst/>
          </a:prstGeom>
          <a:noFill/>
          <a:ln>
            <a:noFill/>
          </a:ln>
          <a:effectLst>
            <a:outerShdw blurRad="289524" rotWithShape="0" algn="ctr" dir="5400000" dist="257968">
              <a:srgbClr val="000000">
                <a:alpha val="4313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SPREAD THE WORD</a:t>
            </a:r>
            <a:br>
              <a:rPr b="1" i="0" lang="en-US" sz="31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b="1" lang="en-US" sz="3100">
                <a:solidFill>
                  <a:srgbClr val="EA1C2E"/>
                </a:solidFill>
                <a:latin typeface="Oswald"/>
                <a:ea typeface="Oswald"/>
                <a:cs typeface="Oswald"/>
                <a:sym typeface="Oswald"/>
              </a:rPr>
              <a:t>FOR THOSE DISCERNING A CALL</a:t>
            </a:r>
            <a:endParaRPr>
              <a:solidFill>
                <a:srgbClr val="EA1C2E"/>
              </a:solidFill>
            </a:endParaRPr>
          </a:p>
        </p:txBody>
      </p:sp>
      <p:sp>
        <p:nvSpPr>
          <p:cNvPr id="58" name="Google Shape;58;p1"/>
          <p:cNvSpPr txBox="1"/>
          <p:nvPr/>
        </p:nvSpPr>
        <p:spPr>
          <a:xfrm>
            <a:off x="536725" y="2620775"/>
            <a:ext cx="5301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EA1C2E"/>
                </a:solidFill>
                <a:latin typeface="Oswald"/>
                <a:ea typeface="Oswald"/>
                <a:cs typeface="Oswald"/>
                <a:sym typeface="Oswald"/>
              </a:rPr>
              <a:t>November 6-8, 2026 | Orlando, Florida</a:t>
            </a:r>
            <a:endParaRPr sz="2000">
              <a:solidFill>
                <a:srgbClr val="EA1C2E"/>
              </a:solidFill>
            </a:endParaRPr>
          </a:p>
        </p:txBody>
      </p:sp>
      <p:pic>
        <p:nvPicPr>
          <p:cNvPr id="59" name="Google Shape;5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9600" y="1238825"/>
            <a:ext cx="5688192" cy="138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0399" y="3360200"/>
            <a:ext cx="1607675" cy="16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"/>
          <p:cNvSpPr txBox="1"/>
          <p:nvPr/>
        </p:nvSpPr>
        <p:spPr>
          <a:xfrm>
            <a:off x="2159591" y="3637664"/>
            <a:ext cx="3652200" cy="1092900"/>
          </a:xfrm>
          <a:prstGeom prst="rect">
            <a:avLst/>
          </a:prstGeom>
          <a:noFill/>
          <a:ln>
            <a:noFill/>
          </a:ln>
          <a:effectLst>
            <a:outerShdw blurRad="50800" rotWithShape="0" algn="ctr" dir="5400000" dist="152400">
              <a:srgbClr val="000000">
                <a:alpha val="8078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SCAN TO LEARN MORE </a:t>
            </a:r>
            <a:br>
              <a:rPr b="1" i="0" lang="en-US" sz="20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b="1" i="0" lang="en-US" sz="20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AND REGISTER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EA1C2E"/>
                </a:solidFill>
                <a:latin typeface="Oswald"/>
                <a:ea typeface="Oswald"/>
                <a:cs typeface="Oswald"/>
                <a:sym typeface="Oswald"/>
              </a:rPr>
              <a:t>SCHOLARSHIPS AVAILABLE</a:t>
            </a:r>
            <a:endParaRPr>
              <a:solidFill>
                <a:srgbClr val="EA1C2E"/>
              </a:solidFill>
            </a:endParaRPr>
          </a:p>
        </p:txBody>
      </p:sp>
      <p:pic>
        <p:nvPicPr>
          <p:cNvPr id="62" name="Google Shape;6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392886" y="4527700"/>
            <a:ext cx="914400" cy="5907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2"/>
          <p:cNvPicPr preferRelativeResize="0"/>
          <p:nvPr/>
        </p:nvPicPr>
        <p:blipFill rotWithShape="1">
          <a:blip r:embed="rId3">
            <a:alphaModFix/>
          </a:blip>
          <a:srcRect b="0" l="25471" r="24699" t="0"/>
          <a:stretch/>
        </p:blipFill>
        <p:spPr>
          <a:xfrm>
            <a:off x="167270" y="0"/>
            <a:ext cx="385112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2"/>
          <p:cNvSpPr txBox="1"/>
          <p:nvPr/>
        </p:nvSpPr>
        <p:spPr>
          <a:xfrm>
            <a:off x="4210320" y="2223331"/>
            <a:ext cx="4766400" cy="27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Help shape the next generation </a:t>
            </a:r>
            <a:br>
              <a:rPr b="1" i="0" lang="en-US" sz="24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b="1" i="0" lang="en-US" sz="24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of United Methodist leaders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EE333F"/>
                </a:solidFill>
                <a:latin typeface="Oswald"/>
                <a:ea typeface="Oswald"/>
                <a:cs typeface="Oswald"/>
                <a:sym typeface="Oswald"/>
              </a:rPr>
              <a:t>SPONSORSHIP LEVELS</a:t>
            </a:r>
            <a:endParaRPr b="0" i="0" sz="1600" u="none" cap="none" strike="noStrike">
              <a:solidFill>
                <a:srgbClr val="EE333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Gold, $2,000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Silver, $1,500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Bronze, $1,000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Event-Specific </a:t>
            </a:r>
            <a:br>
              <a:rPr b="0" i="0" lang="en-US" sz="16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b="0" i="0" lang="en-US" sz="16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Sponsorship </a:t>
            </a:r>
            <a:br>
              <a:rPr b="0" i="0" lang="en-US" sz="16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b="0" i="0" lang="en-US" sz="16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Opportunities</a:t>
            </a: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167270" y="0"/>
            <a:ext cx="3851124" cy="5143501"/>
          </a:xfrm>
          <a:prstGeom prst="rect">
            <a:avLst/>
          </a:prstGeom>
          <a:solidFill>
            <a:schemeClr val="accent2">
              <a:alpha val="34118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0305" y="2183191"/>
            <a:ext cx="3657600" cy="888625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2"/>
          <p:cNvSpPr txBox="1"/>
          <p:nvPr/>
        </p:nvSpPr>
        <p:spPr>
          <a:xfrm>
            <a:off x="173800" y="3071825"/>
            <a:ext cx="381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November 6-8, 2026 | Orlando, Florida</a:t>
            </a:r>
            <a:endParaRPr sz="1600"/>
          </a:p>
        </p:txBody>
      </p:sp>
      <p:pic>
        <p:nvPicPr>
          <p:cNvPr id="72" name="Google Shape;72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17655" y="3131883"/>
            <a:ext cx="1604452" cy="1604453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"/>
          <p:cNvSpPr txBox="1"/>
          <p:nvPr/>
        </p:nvSpPr>
        <p:spPr>
          <a:xfrm>
            <a:off x="6549300" y="4736333"/>
            <a:ext cx="1983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SCAN TO LEARN MORE</a:t>
            </a:r>
            <a:endParaRPr sz="1100"/>
          </a:p>
        </p:txBody>
      </p:sp>
      <p:sp>
        <p:nvSpPr>
          <p:cNvPr id="74" name="Google Shape;74;p2"/>
          <p:cNvSpPr txBox="1"/>
          <p:nvPr/>
        </p:nvSpPr>
        <p:spPr>
          <a:xfrm>
            <a:off x="4210320" y="364831"/>
            <a:ext cx="4766400" cy="18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BECOME AN </a:t>
            </a:r>
            <a:endParaRPr b="1" sz="45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EXPLORATION 2026 </a:t>
            </a:r>
            <a:r>
              <a:rPr b="1" lang="en-US" sz="45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SPONSOR</a:t>
            </a:r>
            <a:endParaRPr sz="27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2024-10-03T15:09:45Z</dcterms:created>
  <dc:creator>Susan Clark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0x010100A5145BC278D36D40B1C3C665BBD53117</vt:lpwstr>
  </property>
  <property fmtid="{D5CDD505-2E9C-101B-9397-08002B2CF9AE}" pid="3" name="MediaServiceImageTags">
    <vt:lpwstr/>
  </property>
</Properties>
</file>